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6" r:id="rId18"/>
    <p:sldId id="272"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BB7BD0-7865-46CE-B156-CC407BB165B1}"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BBA55-DFB9-4833-A94C-00C44182CFAA}" type="slidenum">
              <a:rPr lang="en-US" smtClean="0"/>
              <a:pPr/>
              <a:t>‹#›</a:t>
            </a:fld>
            <a:endParaRPr lang="en-US"/>
          </a:p>
        </p:txBody>
      </p:sp>
    </p:spTree>
    <p:extLst>
      <p:ext uri="{BB962C8B-B14F-4D97-AF65-F5344CB8AC3E}">
        <p14:creationId xmlns:p14="http://schemas.microsoft.com/office/powerpoint/2010/main" val="273147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BB7BD0-7865-46CE-B156-CC407BB165B1}"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BBA55-DFB9-4833-A94C-00C44182CFAA}" type="slidenum">
              <a:rPr lang="en-US" smtClean="0"/>
              <a:pPr/>
              <a:t>‹#›</a:t>
            </a:fld>
            <a:endParaRPr lang="en-US"/>
          </a:p>
        </p:txBody>
      </p:sp>
    </p:spTree>
    <p:extLst>
      <p:ext uri="{BB962C8B-B14F-4D97-AF65-F5344CB8AC3E}">
        <p14:creationId xmlns:p14="http://schemas.microsoft.com/office/powerpoint/2010/main" val="261788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BB7BD0-7865-46CE-B156-CC407BB165B1}"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BBA55-DFB9-4833-A94C-00C44182CFAA}" type="slidenum">
              <a:rPr lang="en-US" smtClean="0"/>
              <a:pPr/>
              <a:t>‹#›</a:t>
            </a:fld>
            <a:endParaRPr lang="en-US"/>
          </a:p>
        </p:txBody>
      </p:sp>
    </p:spTree>
    <p:extLst>
      <p:ext uri="{BB962C8B-B14F-4D97-AF65-F5344CB8AC3E}">
        <p14:creationId xmlns:p14="http://schemas.microsoft.com/office/powerpoint/2010/main" val="423194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BB7BD0-7865-46CE-B156-CC407BB165B1}"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BBA55-DFB9-4833-A94C-00C44182CFAA}" type="slidenum">
              <a:rPr lang="en-US" smtClean="0"/>
              <a:pPr/>
              <a:t>‹#›</a:t>
            </a:fld>
            <a:endParaRPr lang="en-US"/>
          </a:p>
        </p:txBody>
      </p:sp>
    </p:spTree>
    <p:extLst>
      <p:ext uri="{BB962C8B-B14F-4D97-AF65-F5344CB8AC3E}">
        <p14:creationId xmlns:p14="http://schemas.microsoft.com/office/powerpoint/2010/main" val="268602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BB7BD0-7865-46CE-B156-CC407BB165B1}" type="datetimeFigureOut">
              <a:rPr lang="en-US" smtClean="0"/>
              <a:pPr/>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BBA55-DFB9-4833-A94C-00C44182CFAA}" type="slidenum">
              <a:rPr lang="en-US" smtClean="0"/>
              <a:pPr/>
              <a:t>‹#›</a:t>
            </a:fld>
            <a:endParaRPr lang="en-US"/>
          </a:p>
        </p:txBody>
      </p:sp>
    </p:spTree>
    <p:extLst>
      <p:ext uri="{BB962C8B-B14F-4D97-AF65-F5344CB8AC3E}">
        <p14:creationId xmlns:p14="http://schemas.microsoft.com/office/powerpoint/2010/main" val="190446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BB7BD0-7865-46CE-B156-CC407BB165B1}"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BBA55-DFB9-4833-A94C-00C44182CFAA}" type="slidenum">
              <a:rPr lang="en-US" smtClean="0"/>
              <a:pPr/>
              <a:t>‹#›</a:t>
            </a:fld>
            <a:endParaRPr lang="en-US"/>
          </a:p>
        </p:txBody>
      </p:sp>
    </p:spTree>
    <p:extLst>
      <p:ext uri="{BB962C8B-B14F-4D97-AF65-F5344CB8AC3E}">
        <p14:creationId xmlns:p14="http://schemas.microsoft.com/office/powerpoint/2010/main" val="54902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BB7BD0-7865-46CE-B156-CC407BB165B1}" type="datetimeFigureOut">
              <a:rPr lang="en-US" smtClean="0"/>
              <a:pPr/>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BBA55-DFB9-4833-A94C-00C44182CFAA}" type="slidenum">
              <a:rPr lang="en-US" smtClean="0"/>
              <a:pPr/>
              <a:t>‹#›</a:t>
            </a:fld>
            <a:endParaRPr lang="en-US"/>
          </a:p>
        </p:txBody>
      </p:sp>
    </p:spTree>
    <p:extLst>
      <p:ext uri="{BB962C8B-B14F-4D97-AF65-F5344CB8AC3E}">
        <p14:creationId xmlns:p14="http://schemas.microsoft.com/office/powerpoint/2010/main" val="306170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BB7BD0-7865-46CE-B156-CC407BB165B1}" type="datetimeFigureOut">
              <a:rPr lang="en-US" smtClean="0"/>
              <a:pPr/>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BBA55-DFB9-4833-A94C-00C44182CFAA}" type="slidenum">
              <a:rPr lang="en-US" smtClean="0"/>
              <a:pPr/>
              <a:t>‹#›</a:t>
            </a:fld>
            <a:endParaRPr lang="en-US"/>
          </a:p>
        </p:txBody>
      </p:sp>
    </p:spTree>
    <p:extLst>
      <p:ext uri="{BB962C8B-B14F-4D97-AF65-F5344CB8AC3E}">
        <p14:creationId xmlns:p14="http://schemas.microsoft.com/office/powerpoint/2010/main" val="352240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B7BD0-7865-46CE-B156-CC407BB165B1}" type="datetimeFigureOut">
              <a:rPr lang="en-US" smtClean="0"/>
              <a:pPr/>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BBA55-DFB9-4833-A94C-00C44182CFAA}" type="slidenum">
              <a:rPr lang="en-US" smtClean="0"/>
              <a:pPr/>
              <a:t>‹#›</a:t>
            </a:fld>
            <a:endParaRPr lang="en-US"/>
          </a:p>
        </p:txBody>
      </p:sp>
    </p:spTree>
    <p:extLst>
      <p:ext uri="{BB962C8B-B14F-4D97-AF65-F5344CB8AC3E}">
        <p14:creationId xmlns:p14="http://schemas.microsoft.com/office/powerpoint/2010/main" val="130933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BB7BD0-7865-46CE-B156-CC407BB165B1}"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BBA55-DFB9-4833-A94C-00C44182CFAA}" type="slidenum">
              <a:rPr lang="en-US" smtClean="0"/>
              <a:pPr/>
              <a:t>‹#›</a:t>
            </a:fld>
            <a:endParaRPr lang="en-US"/>
          </a:p>
        </p:txBody>
      </p:sp>
    </p:spTree>
    <p:extLst>
      <p:ext uri="{BB962C8B-B14F-4D97-AF65-F5344CB8AC3E}">
        <p14:creationId xmlns:p14="http://schemas.microsoft.com/office/powerpoint/2010/main" val="172883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BB7BD0-7865-46CE-B156-CC407BB165B1}" type="datetimeFigureOut">
              <a:rPr lang="en-US" smtClean="0"/>
              <a:pPr/>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BBA55-DFB9-4833-A94C-00C44182CFAA}" type="slidenum">
              <a:rPr lang="en-US" smtClean="0"/>
              <a:pPr/>
              <a:t>‹#›</a:t>
            </a:fld>
            <a:endParaRPr lang="en-US"/>
          </a:p>
        </p:txBody>
      </p:sp>
    </p:spTree>
    <p:extLst>
      <p:ext uri="{BB962C8B-B14F-4D97-AF65-F5344CB8AC3E}">
        <p14:creationId xmlns:p14="http://schemas.microsoft.com/office/powerpoint/2010/main" val="229497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B7BD0-7865-46CE-B156-CC407BB165B1}" type="datetimeFigureOut">
              <a:rPr lang="en-US" smtClean="0"/>
              <a:pPr/>
              <a:t>10/17/2018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BBA55-DFB9-4833-A94C-00C44182CFAA}" type="slidenum">
              <a:rPr lang="en-US" smtClean="0"/>
              <a:pPr/>
              <a:t>‹#›</a:t>
            </a:fld>
            <a:endParaRPr lang="en-US"/>
          </a:p>
        </p:txBody>
      </p:sp>
    </p:spTree>
    <p:extLst>
      <p:ext uri="{BB962C8B-B14F-4D97-AF65-F5344CB8AC3E}">
        <p14:creationId xmlns:p14="http://schemas.microsoft.com/office/powerpoint/2010/main" val="225345566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0"/>
            <a:ext cx="8458200" cy="1470025"/>
          </a:xfrm>
        </p:spPr>
        <p:txBody>
          <a:bodyPr>
            <a:noAutofit/>
          </a:bodyPr>
          <a:lstStyle/>
          <a:p>
            <a:br>
              <a:rPr lang="en-US" sz="3400" dirty="0">
                <a:solidFill>
                  <a:srgbClr val="FFFF00"/>
                </a:solidFill>
                <a:latin typeface="Arial Black" panose="020B0A04020102020204" pitchFamily="34" charset="0"/>
              </a:rPr>
            </a:br>
            <a:br>
              <a:rPr lang="en-US" sz="3400" dirty="0">
                <a:solidFill>
                  <a:srgbClr val="FFFF00"/>
                </a:solidFill>
                <a:latin typeface="Arial Black" panose="020B0A04020102020204" pitchFamily="34" charset="0"/>
              </a:rPr>
            </a:br>
            <a:r>
              <a:rPr lang="en-US" sz="3400" dirty="0">
                <a:solidFill>
                  <a:srgbClr val="FFFF00"/>
                </a:solidFill>
                <a:latin typeface="Arial Black" panose="020B0A04020102020204" pitchFamily="34" charset="0"/>
              </a:rPr>
              <a:t>The U.S. Uniform Relocation Assistance and Real Property Acquisition Policies Act of 1970, as amended</a:t>
            </a:r>
            <a:br>
              <a:rPr lang="en-US" sz="3400" dirty="0">
                <a:solidFill>
                  <a:srgbClr val="FF0000"/>
                </a:solidFill>
                <a:latin typeface="Arial Black" panose="020B0A04020102020204" pitchFamily="34" charset="0"/>
              </a:rPr>
            </a:br>
            <a:r>
              <a:rPr lang="en-US" sz="3400" dirty="0">
                <a:solidFill>
                  <a:srgbClr val="FFFF00"/>
                </a:solidFill>
                <a:latin typeface="Arial Black" panose="020B0A04020102020204" pitchFamily="34" charset="0"/>
              </a:rPr>
              <a:t> </a:t>
            </a:r>
          </a:p>
        </p:txBody>
      </p:sp>
      <p:sp>
        <p:nvSpPr>
          <p:cNvPr id="3" name="Subtitle 2"/>
          <p:cNvSpPr>
            <a:spLocks noGrp="1"/>
          </p:cNvSpPr>
          <p:nvPr>
            <p:ph type="subTitle" idx="1"/>
          </p:nvPr>
        </p:nvSpPr>
        <p:spPr>
          <a:xfrm>
            <a:off x="1447800" y="4191000"/>
            <a:ext cx="6400800" cy="1752600"/>
          </a:xfrm>
        </p:spPr>
        <p:txBody>
          <a:bodyPr>
            <a:normAutofit fontScale="62500" lnSpcReduction="20000"/>
          </a:bodyPr>
          <a:lstStyle/>
          <a:p>
            <a:r>
              <a:rPr lang="en-US" b="1" dirty="0">
                <a:solidFill>
                  <a:srgbClr val="FFFF00"/>
                </a:solidFill>
              </a:rPr>
              <a:t>Douglas M. Hummel, SR/WA</a:t>
            </a:r>
          </a:p>
          <a:p>
            <a:r>
              <a:rPr lang="en-US" b="1" dirty="0">
                <a:solidFill>
                  <a:srgbClr val="FFFF00"/>
                </a:solidFill>
              </a:rPr>
              <a:t>Land Assembly Coordinator, Department of Transportation, State of Connecticut, USA</a:t>
            </a:r>
          </a:p>
          <a:p>
            <a:r>
              <a:rPr lang="en-US" b="1" dirty="0">
                <a:solidFill>
                  <a:srgbClr val="FFFF00"/>
                </a:solidFill>
              </a:rPr>
              <a:t> Senior Right of Way Agent, International Right of Way Association</a:t>
            </a:r>
          </a:p>
          <a:p>
            <a:r>
              <a:rPr lang="en-US" b="1" dirty="0">
                <a:solidFill>
                  <a:srgbClr val="FFFF00"/>
                </a:solidFill>
              </a:rPr>
              <a:t> Honorary Member Compulsory Purchase Association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304800"/>
            <a:ext cx="2819400" cy="1447800"/>
          </a:xfrm>
          <a:prstGeom prst="rect">
            <a:avLst/>
          </a:prstGeom>
        </p:spPr>
      </p:pic>
    </p:spTree>
    <p:extLst>
      <p:ext uri="{BB962C8B-B14F-4D97-AF65-F5344CB8AC3E}">
        <p14:creationId xmlns:p14="http://schemas.microsoft.com/office/powerpoint/2010/main" val="9155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 Uniform Act (Continued)</a:t>
            </a:r>
          </a:p>
        </p:txBody>
      </p:sp>
      <p:sp>
        <p:nvSpPr>
          <p:cNvPr id="3" name="Content Placeholder 2"/>
          <p:cNvSpPr>
            <a:spLocks noGrp="1"/>
          </p:cNvSpPr>
          <p:nvPr>
            <p:ph idx="1"/>
          </p:nvPr>
        </p:nvSpPr>
        <p:spPr/>
        <p:txBody>
          <a:bodyPr anchor="ctr"/>
          <a:lstStyle/>
          <a:p>
            <a:pPr marL="0" indent="0" algn="ctr">
              <a:buNone/>
            </a:pPr>
            <a:r>
              <a:rPr lang="en-US" b="1" dirty="0">
                <a:solidFill>
                  <a:srgbClr val="FFFF00"/>
                </a:solidFill>
              </a:rPr>
              <a:t>It is constitutionally and morally incumbent on acquiring authorities to “do no harm” and make property owners “whole”.</a:t>
            </a:r>
          </a:p>
        </p:txBody>
      </p:sp>
      <p:pic>
        <p:nvPicPr>
          <p:cNvPr id="11267" name="Picture 3" descr="D:\Users\hummeldm\AppData\Local\Microsoft\Windows\Temporary Internet Files\Content.IE5\0WGS5TQS\wrong-wa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4724400"/>
            <a:ext cx="3124199"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40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 Uniform Act (Continued)</a:t>
            </a:r>
          </a:p>
        </p:txBody>
      </p:sp>
      <p:sp>
        <p:nvSpPr>
          <p:cNvPr id="3" name="Content Placeholder 2"/>
          <p:cNvSpPr>
            <a:spLocks noGrp="1"/>
          </p:cNvSpPr>
          <p:nvPr>
            <p:ph idx="1"/>
          </p:nvPr>
        </p:nvSpPr>
        <p:spPr/>
        <p:txBody>
          <a:bodyPr anchor="ctr"/>
          <a:lstStyle/>
          <a:p>
            <a:pPr marL="0" indent="0" algn="ctr">
              <a:buNone/>
            </a:pPr>
            <a:r>
              <a:rPr lang="en-US" b="1" dirty="0">
                <a:solidFill>
                  <a:srgbClr val="FFFF00"/>
                </a:solidFill>
              </a:rPr>
              <a:t>Fair market value and relocation assistance are separate and distinct areas of just compensation.</a:t>
            </a:r>
          </a:p>
        </p:txBody>
      </p:sp>
      <p:pic>
        <p:nvPicPr>
          <p:cNvPr id="7171" name="Picture 3" descr="D:\Users\hummeldm\AppData\Local\Microsoft\Windows\Temporary Internet Files\Content.IE5\IZ319A21\fo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25" y="4648200"/>
            <a:ext cx="3333750" cy="220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22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 Uniform Act (Continued)</a:t>
            </a:r>
          </a:p>
        </p:txBody>
      </p:sp>
      <p:sp>
        <p:nvSpPr>
          <p:cNvPr id="3" name="Content Placeholder 2"/>
          <p:cNvSpPr>
            <a:spLocks noGrp="1"/>
          </p:cNvSpPr>
          <p:nvPr>
            <p:ph idx="1"/>
          </p:nvPr>
        </p:nvSpPr>
        <p:spPr/>
        <p:txBody>
          <a:bodyPr anchor="ctr"/>
          <a:lstStyle/>
          <a:p>
            <a:pPr marL="0" indent="0" algn="ctr">
              <a:buNone/>
            </a:pPr>
            <a:r>
              <a:rPr lang="en-US" b="1" dirty="0">
                <a:solidFill>
                  <a:srgbClr val="FFFF00"/>
                </a:solidFill>
              </a:rPr>
              <a:t>Fair market value for land and permanent appurtenances. </a:t>
            </a:r>
          </a:p>
        </p:txBody>
      </p:sp>
      <p:pic>
        <p:nvPicPr>
          <p:cNvPr id="3077" name="Picture 5" descr="C:\Program Files (x86)\Microsoft Office\MEDIA\CAGCAT10\j01856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4526844"/>
            <a:ext cx="4343400" cy="236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022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sers\hummeldm\AppData\Local\Microsoft\Windows\Temporary Internet Files\Content.IE5\1XWGNNH1\14515-illustration-of-a-house-pv[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399" y="304800"/>
            <a:ext cx="7391401" cy="601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rgbClr val="FFFF00"/>
                </a:solidFill>
              </a:rPr>
              <a:t>The Uniform Act (Continued)</a:t>
            </a:r>
          </a:p>
        </p:txBody>
      </p:sp>
      <p:sp>
        <p:nvSpPr>
          <p:cNvPr id="3" name="Content Placeholder 2"/>
          <p:cNvSpPr>
            <a:spLocks noGrp="1"/>
          </p:cNvSpPr>
          <p:nvPr>
            <p:ph idx="1"/>
          </p:nvPr>
        </p:nvSpPr>
        <p:spPr/>
        <p:txBody>
          <a:bodyPr anchor="ctr">
            <a:normAutofit/>
          </a:bodyPr>
          <a:lstStyle/>
          <a:p>
            <a:pPr marL="0" indent="0" algn="ctr">
              <a:buNone/>
            </a:pPr>
            <a:r>
              <a:rPr lang="en-US" sz="2800" b="1" dirty="0">
                <a:solidFill>
                  <a:srgbClr val="FFFF00"/>
                </a:solidFill>
              </a:rPr>
              <a:t>Relocation assistance to owner/occupants and tenants for replacement housing payments, mortgage differential payments, moving costs, business reestablishment payments, down payment assistance, in lieu of payments and other relocation assistance.</a:t>
            </a:r>
          </a:p>
        </p:txBody>
      </p:sp>
    </p:spTree>
    <p:extLst>
      <p:ext uri="{BB962C8B-B14F-4D97-AF65-F5344CB8AC3E}">
        <p14:creationId xmlns:p14="http://schemas.microsoft.com/office/powerpoint/2010/main" val="269009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D:\Users\hummeldm\AppData\Local\Microsoft\Windows\Temporary Internet Files\Content.IE5\IZ319A21\Boxing_pictogram.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rgbClr val="FFFF00"/>
                </a:solidFill>
              </a:rPr>
              <a:t>The Uniform Act (Continued)</a:t>
            </a:r>
          </a:p>
        </p:txBody>
      </p:sp>
      <p:sp>
        <p:nvSpPr>
          <p:cNvPr id="3" name="Content Placeholder 2"/>
          <p:cNvSpPr>
            <a:spLocks noGrp="1"/>
          </p:cNvSpPr>
          <p:nvPr>
            <p:ph idx="1"/>
          </p:nvPr>
        </p:nvSpPr>
        <p:spPr/>
        <p:txBody>
          <a:bodyPr anchor="ctr"/>
          <a:lstStyle/>
          <a:p>
            <a:pPr marL="0" indent="0">
              <a:buNone/>
            </a:pPr>
            <a:r>
              <a:rPr lang="en-US" sz="2800" b="1" dirty="0">
                <a:solidFill>
                  <a:srgbClr val="FFFF00"/>
                </a:solidFill>
              </a:rPr>
              <a:t>Avoiding the adversarial relationship with owners, tenants and the general public:  </a:t>
            </a:r>
          </a:p>
          <a:p>
            <a:pPr marL="1771650" lvl="3" indent="-514350">
              <a:buFont typeface="+mj-lt"/>
              <a:buAutoNum type="arabicPeriod"/>
            </a:pPr>
            <a:r>
              <a:rPr lang="en-US" sz="2400" b="1" dirty="0">
                <a:solidFill>
                  <a:srgbClr val="FFFF00"/>
                </a:solidFill>
              </a:rPr>
              <a:t>Fair Market Value Offer  </a:t>
            </a:r>
          </a:p>
          <a:p>
            <a:pPr marL="1771650" lvl="3" indent="-514350">
              <a:buAutoNum type="arabicPeriod"/>
            </a:pPr>
            <a:r>
              <a:rPr lang="en-US" sz="2400" b="1" dirty="0">
                <a:solidFill>
                  <a:srgbClr val="FFFF00"/>
                </a:solidFill>
              </a:rPr>
              <a:t> Transparent process with shared information  </a:t>
            </a:r>
          </a:p>
          <a:p>
            <a:pPr marL="1771650" lvl="3" indent="-514350">
              <a:buFont typeface="+mj-lt"/>
              <a:buAutoNum type="arabicPeriod"/>
            </a:pPr>
            <a:r>
              <a:rPr lang="en-US" sz="2400" b="1" dirty="0">
                <a:solidFill>
                  <a:srgbClr val="FFFF00"/>
                </a:solidFill>
              </a:rPr>
              <a:t> Negotiating in good faith  </a:t>
            </a:r>
          </a:p>
          <a:p>
            <a:pPr marL="1771650" lvl="3" indent="-514350">
              <a:buFont typeface="+mj-lt"/>
              <a:buAutoNum type="arabicPeriod"/>
            </a:pPr>
            <a:r>
              <a:rPr lang="en-US" sz="2400" b="1" dirty="0">
                <a:solidFill>
                  <a:srgbClr val="FFFF00"/>
                </a:solidFill>
              </a:rPr>
              <a:t>Full Realization of Relocation Benefits</a:t>
            </a:r>
          </a:p>
        </p:txBody>
      </p:sp>
    </p:spTree>
    <p:extLst>
      <p:ext uri="{BB962C8B-B14F-4D97-AF65-F5344CB8AC3E}">
        <p14:creationId xmlns:p14="http://schemas.microsoft.com/office/powerpoint/2010/main" val="96435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D:\Users\hummeldm\AppData\Local\Microsoft\Windows\Temporary Internet Files\Content.IE5\FRVS0RH8\Pound_Sign.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marL="0" indent="0"/>
            <a:r>
              <a:rPr lang="en-US" sz="6000" dirty="0">
                <a:solidFill>
                  <a:srgbClr val="FFFF00"/>
                </a:solidFill>
              </a:rPr>
              <a:t>Sound Expensive?    </a:t>
            </a:r>
          </a:p>
        </p:txBody>
      </p:sp>
      <p:sp>
        <p:nvSpPr>
          <p:cNvPr id="3" name="Content Placeholder 2"/>
          <p:cNvSpPr>
            <a:spLocks noGrp="1"/>
          </p:cNvSpPr>
          <p:nvPr>
            <p:ph idx="1"/>
          </p:nvPr>
        </p:nvSpPr>
        <p:spPr/>
        <p:txBody>
          <a:bodyPr anchor="ctr"/>
          <a:lstStyle/>
          <a:p>
            <a:pPr marL="1314450" lvl="2" indent="-457200">
              <a:buFont typeface="+mj-lt"/>
              <a:buAutoNum type="arabicPeriod"/>
            </a:pPr>
            <a:r>
              <a:rPr lang="en-US" b="1" dirty="0">
                <a:solidFill>
                  <a:srgbClr val="FFFF00"/>
                </a:solidFill>
              </a:rPr>
              <a:t>81% acquired through closing for original offer </a:t>
            </a:r>
          </a:p>
          <a:p>
            <a:pPr marL="1314450" lvl="2" indent="-457200">
              <a:buFont typeface="+mj-lt"/>
              <a:buAutoNum type="arabicPeriod"/>
            </a:pPr>
            <a:r>
              <a:rPr lang="en-US" b="1" dirty="0">
                <a:solidFill>
                  <a:srgbClr val="FFFF00"/>
                </a:solidFill>
              </a:rPr>
              <a:t>4% acquired through closing as negotiated settlement  </a:t>
            </a:r>
          </a:p>
          <a:p>
            <a:pPr marL="1314450" lvl="2" indent="-457200">
              <a:buFont typeface="+mj-lt"/>
              <a:buAutoNum type="arabicPeriod"/>
            </a:pPr>
            <a:r>
              <a:rPr lang="en-US" b="1" dirty="0">
                <a:solidFill>
                  <a:srgbClr val="FFFF00"/>
                </a:solidFill>
              </a:rPr>
              <a:t>15% acquired through eminent domain  </a:t>
            </a:r>
          </a:p>
          <a:p>
            <a:pPr marL="1314450" lvl="2" indent="-457200">
              <a:buFont typeface="+mj-lt"/>
              <a:buAutoNum type="arabicPeriod"/>
            </a:pPr>
            <a:r>
              <a:rPr lang="en-US" b="1" dirty="0">
                <a:solidFill>
                  <a:srgbClr val="FFFF00"/>
                </a:solidFill>
              </a:rPr>
              <a:t>A third of those are appealed (5% of total acquisitions)  </a:t>
            </a:r>
          </a:p>
          <a:p>
            <a:pPr marL="1314450" lvl="2" indent="-457200">
              <a:buFont typeface="+mj-lt"/>
              <a:buAutoNum type="arabicPeriod"/>
            </a:pPr>
            <a:r>
              <a:rPr lang="en-US" b="1" dirty="0">
                <a:solidFill>
                  <a:srgbClr val="FFFF00"/>
                </a:solidFill>
              </a:rPr>
              <a:t>Two thirds of those are litigated (3% of total acquisitions)</a:t>
            </a:r>
          </a:p>
        </p:txBody>
      </p:sp>
    </p:spTree>
    <p:extLst>
      <p:ext uri="{BB962C8B-B14F-4D97-AF65-F5344CB8AC3E}">
        <p14:creationId xmlns:p14="http://schemas.microsoft.com/office/powerpoint/2010/main" val="343470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D:\Users\hummeldm\AppData\Local\Microsoft\Windows\Temporary Internet Files\Content.IE5\YN1OZN2U\400px-Crossed_Gavels.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
            <a:ext cx="8610600" cy="655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pPr marL="0" indent="0" algn="ctr">
              <a:buNone/>
            </a:pPr>
            <a:r>
              <a:rPr lang="en-US" sz="6600" b="1" dirty="0">
                <a:solidFill>
                  <a:srgbClr val="FFFF00"/>
                </a:solidFill>
              </a:rPr>
              <a:t>Only 3 out of every 100 acquisitions are litigated.</a:t>
            </a:r>
          </a:p>
        </p:txBody>
      </p:sp>
    </p:spTree>
    <p:extLst>
      <p:ext uri="{BB962C8B-B14F-4D97-AF65-F5344CB8AC3E}">
        <p14:creationId xmlns:p14="http://schemas.microsoft.com/office/powerpoint/2010/main" val="821888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415191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Acquisition/Relocation Delivery Times </a:t>
            </a:r>
          </a:p>
        </p:txBody>
      </p:sp>
      <p:sp>
        <p:nvSpPr>
          <p:cNvPr id="3" name="Content Placeholder 2"/>
          <p:cNvSpPr>
            <a:spLocks noGrp="1"/>
          </p:cNvSpPr>
          <p:nvPr>
            <p:ph idx="1"/>
          </p:nvPr>
        </p:nvSpPr>
        <p:spPr/>
        <p:txBody>
          <a:bodyPr anchor="ctr"/>
          <a:lstStyle/>
          <a:p>
            <a:r>
              <a:rPr lang="en-US" b="1" dirty="0">
                <a:solidFill>
                  <a:srgbClr val="FFFF00"/>
                </a:solidFill>
              </a:rPr>
              <a:t>Partial Acquisitions:  6-9 months  </a:t>
            </a:r>
          </a:p>
          <a:p>
            <a:r>
              <a:rPr lang="en-US" b="1" dirty="0">
                <a:solidFill>
                  <a:srgbClr val="FFFF00"/>
                </a:solidFill>
              </a:rPr>
              <a:t>Residential acquisitions with relocation: 12-15 months </a:t>
            </a:r>
          </a:p>
          <a:p>
            <a:r>
              <a:rPr lang="en-US" b="1" dirty="0">
                <a:solidFill>
                  <a:srgbClr val="FFFF00"/>
                </a:solidFill>
              </a:rPr>
              <a:t>Commercial/Industrial acquisitions with relocation: 15-18 months</a:t>
            </a:r>
          </a:p>
        </p:txBody>
      </p:sp>
    </p:spTree>
    <p:extLst>
      <p:ext uri="{BB962C8B-B14F-4D97-AF65-F5344CB8AC3E}">
        <p14:creationId xmlns:p14="http://schemas.microsoft.com/office/powerpoint/2010/main" val="419796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Advantages of UA Provisions </a:t>
            </a:r>
          </a:p>
        </p:txBody>
      </p:sp>
      <p:sp>
        <p:nvSpPr>
          <p:cNvPr id="3" name="Content Placeholder 2"/>
          <p:cNvSpPr>
            <a:spLocks noGrp="1"/>
          </p:cNvSpPr>
          <p:nvPr>
            <p:ph idx="1"/>
          </p:nvPr>
        </p:nvSpPr>
        <p:spPr/>
        <p:txBody>
          <a:bodyPr anchor="ctr"/>
          <a:lstStyle/>
          <a:p>
            <a:r>
              <a:rPr lang="en-US" b="1" dirty="0">
                <a:solidFill>
                  <a:srgbClr val="FFFF00"/>
                </a:solidFill>
              </a:rPr>
              <a:t>Fewer adversarial acquisitions  </a:t>
            </a:r>
          </a:p>
          <a:p>
            <a:r>
              <a:rPr lang="en-US" b="1" dirty="0">
                <a:solidFill>
                  <a:srgbClr val="FFFF00"/>
                </a:solidFill>
              </a:rPr>
              <a:t>Minimal litigation  </a:t>
            </a:r>
          </a:p>
          <a:p>
            <a:r>
              <a:rPr lang="en-US" b="1" dirty="0">
                <a:solidFill>
                  <a:srgbClr val="FFFF00"/>
                </a:solidFill>
              </a:rPr>
              <a:t>Better public relations/perception  </a:t>
            </a:r>
          </a:p>
          <a:p>
            <a:r>
              <a:rPr lang="en-US" b="1" dirty="0">
                <a:solidFill>
                  <a:srgbClr val="FFFF00"/>
                </a:solidFill>
              </a:rPr>
              <a:t>Shorter delivery time  </a:t>
            </a:r>
          </a:p>
          <a:p>
            <a:r>
              <a:rPr lang="en-US" b="1" dirty="0">
                <a:solidFill>
                  <a:srgbClr val="FFFF00"/>
                </a:solidFill>
              </a:rPr>
              <a:t>Lower cost  </a:t>
            </a:r>
          </a:p>
          <a:p>
            <a:r>
              <a:rPr lang="en-US" b="1" dirty="0">
                <a:solidFill>
                  <a:srgbClr val="FFFF00"/>
                </a:solidFill>
              </a:rPr>
              <a:t>Consistency across schemes</a:t>
            </a:r>
          </a:p>
        </p:txBody>
      </p:sp>
      <p:pic>
        <p:nvPicPr>
          <p:cNvPr id="12290" name="Picture 2" descr="D:\Users\hummeldm\AppData\Local\Microsoft\Windows\Temporary Internet Files\Content.IE5\IOLXB5W9\1024px-US-GreatSeal-Obvers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876801"/>
            <a:ext cx="231704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8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143000" y="533400"/>
            <a:ext cx="6705600" cy="51054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p:txBody>
          <a:bodyPr/>
          <a:lstStyle/>
          <a:p>
            <a:r>
              <a:rPr lang="en-US" dirty="0">
                <a:solidFill>
                  <a:srgbClr val="FFFF00"/>
                </a:solidFill>
              </a:rPr>
              <a:t>The Takings Clause</a:t>
            </a:r>
          </a:p>
        </p:txBody>
      </p:sp>
      <p:sp>
        <p:nvSpPr>
          <p:cNvPr id="3" name="Content Placeholder 2"/>
          <p:cNvSpPr>
            <a:spLocks noGrp="1"/>
          </p:cNvSpPr>
          <p:nvPr>
            <p:ph idx="1"/>
          </p:nvPr>
        </p:nvSpPr>
        <p:spPr>
          <a:xfrm>
            <a:off x="457200" y="2743200"/>
            <a:ext cx="8229600" cy="2286000"/>
          </a:xfrm>
        </p:spPr>
        <p:txBody>
          <a:bodyPr>
            <a:normAutofit/>
          </a:bodyPr>
          <a:lstStyle/>
          <a:p>
            <a:pPr marL="0" indent="0" algn="ctr">
              <a:buNone/>
            </a:pPr>
            <a:r>
              <a:rPr lang="en-US" b="1" dirty="0">
                <a:solidFill>
                  <a:srgbClr val="FFFF00"/>
                </a:solidFill>
              </a:rPr>
              <a:t>The last twelve words of the 5th Amendment to the U.S. Constitution state, “……….; nor shall private property be taken for public use, without just compensation.” </a:t>
            </a:r>
          </a:p>
        </p:txBody>
      </p:sp>
    </p:spTree>
    <p:extLst>
      <p:ext uri="{BB962C8B-B14F-4D97-AF65-F5344CB8AC3E}">
        <p14:creationId xmlns:p14="http://schemas.microsoft.com/office/powerpoint/2010/main" val="2991709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Advantage not UA related </a:t>
            </a:r>
          </a:p>
        </p:txBody>
      </p:sp>
      <p:sp>
        <p:nvSpPr>
          <p:cNvPr id="3" name="Content Placeholder 2"/>
          <p:cNvSpPr>
            <a:spLocks noGrp="1"/>
          </p:cNvSpPr>
          <p:nvPr>
            <p:ph idx="1"/>
          </p:nvPr>
        </p:nvSpPr>
        <p:spPr/>
        <p:txBody>
          <a:bodyPr anchor="ctr"/>
          <a:lstStyle/>
          <a:p>
            <a:r>
              <a:rPr lang="en-US" b="1" dirty="0">
                <a:solidFill>
                  <a:srgbClr val="FFFF00"/>
                </a:solidFill>
              </a:rPr>
              <a:t>Acquiring entities pre-possess eminent domain authority through Federal and State constitutions and statutes.</a:t>
            </a:r>
          </a:p>
          <a:p>
            <a:r>
              <a:rPr lang="en-US" b="1" dirty="0">
                <a:solidFill>
                  <a:srgbClr val="FFFF00"/>
                </a:solidFill>
              </a:rPr>
              <a:t> Focus of public involvement and scheme approval is merits of the project, not execution of the land assembly</a:t>
            </a:r>
            <a:r>
              <a:rPr lang="en-US" dirty="0"/>
              <a:t>.</a:t>
            </a:r>
          </a:p>
        </p:txBody>
      </p:sp>
    </p:spTree>
    <p:extLst>
      <p:ext uri="{BB962C8B-B14F-4D97-AF65-F5344CB8AC3E}">
        <p14:creationId xmlns:p14="http://schemas.microsoft.com/office/powerpoint/2010/main" val="1746549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p Ribbon 4"/>
          <p:cNvSpPr/>
          <p:nvPr/>
        </p:nvSpPr>
        <p:spPr>
          <a:xfrm>
            <a:off x="152400" y="457200"/>
            <a:ext cx="8839200" cy="518160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7200" dirty="0">
                <a:solidFill>
                  <a:srgbClr val="FFFF00"/>
                </a:solidFill>
              </a:rPr>
              <a:t>Thank you </a:t>
            </a:r>
          </a:p>
        </p:txBody>
      </p:sp>
      <p:sp>
        <p:nvSpPr>
          <p:cNvPr id="3" name="Content Placeholder 2"/>
          <p:cNvSpPr>
            <a:spLocks noGrp="1"/>
          </p:cNvSpPr>
          <p:nvPr>
            <p:ph idx="1"/>
          </p:nvPr>
        </p:nvSpPr>
        <p:spPr/>
        <p:txBody>
          <a:bodyPr anchor="ctr">
            <a:normAutofit/>
          </a:bodyPr>
          <a:lstStyle/>
          <a:p>
            <a:pPr marL="0" indent="0" algn="ctr">
              <a:buNone/>
            </a:pPr>
            <a:r>
              <a:rPr lang="en-US" sz="6600" dirty="0">
                <a:solidFill>
                  <a:srgbClr val="FFFF00"/>
                </a:solidFill>
              </a:rPr>
              <a:t>Questions and Discussion</a:t>
            </a:r>
          </a:p>
          <a:p>
            <a:pPr marL="0" indent="0" algn="ctr">
              <a:buNone/>
            </a:pPr>
            <a:endParaRPr lang="en-US" sz="6600" dirty="0">
              <a:solidFill>
                <a:srgbClr val="FFFF00"/>
              </a:solidFill>
            </a:endParaRPr>
          </a:p>
          <a:p>
            <a:pPr marL="0" indent="0" algn="ctr">
              <a:buNone/>
            </a:pPr>
            <a:r>
              <a:rPr lang="en-US" sz="4400" dirty="0">
                <a:solidFill>
                  <a:srgbClr val="FFFF00"/>
                </a:solidFill>
              </a:rPr>
              <a:t>Douglas M. Hummel, SR/WA </a:t>
            </a:r>
          </a:p>
        </p:txBody>
      </p:sp>
    </p:spTree>
    <p:extLst>
      <p:ext uri="{BB962C8B-B14F-4D97-AF65-F5344CB8AC3E}">
        <p14:creationId xmlns:p14="http://schemas.microsoft.com/office/powerpoint/2010/main" val="307472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609600" y="381000"/>
            <a:ext cx="7924800" cy="6019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1143000"/>
          </a:xfrm>
        </p:spPr>
        <p:txBody>
          <a:bodyPr/>
          <a:lstStyle/>
          <a:p>
            <a:r>
              <a:rPr lang="en-US" dirty="0">
                <a:solidFill>
                  <a:srgbClr val="FFFF00"/>
                </a:solidFill>
              </a:rPr>
              <a:t>The Takings Clause (Continued)</a:t>
            </a:r>
          </a:p>
        </p:txBody>
      </p:sp>
      <p:sp>
        <p:nvSpPr>
          <p:cNvPr id="3" name="Content Placeholder 2"/>
          <p:cNvSpPr>
            <a:spLocks noGrp="1"/>
          </p:cNvSpPr>
          <p:nvPr>
            <p:ph idx="1"/>
          </p:nvPr>
        </p:nvSpPr>
        <p:spPr/>
        <p:txBody>
          <a:bodyPr anchor="ctr"/>
          <a:lstStyle/>
          <a:p>
            <a:pPr marL="0" indent="0" algn="ctr">
              <a:buNone/>
            </a:pPr>
            <a:r>
              <a:rPr lang="en-US" b="1" dirty="0">
                <a:solidFill>
                  <a:srgbClr val="FFFF00"/>
                </a:solidFill>
              </a:rPr>
              <a:t>Since Chicago B. &amp; Q. Railroad Co. v. Chicago in 1897, the courts have held that the 14th Amendment to the U.S. Constitution extends the Takings Clause to the States.</a:t>
            </a:r>
          </a:p>
        </p:txBody>
      </p:sp>
    </p:spTree>
    <p:extLst>
      <p:ext uri="{BB962C8B-B14F-4D97-AF65-F5344CB8AC3E}">
        <p14:creationId xmlns:p14="http://schemas.microsoft.com/office/powerpoint/2010/main" val="189626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D:\Users\hummeldm\AppData\Local\Microsoft\Windows\Temporary Internet Files\Content.IE5\IZ319A21\Seal_of_the_Judicial_Yuan.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0"/>
            <a:ext cx="838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rgbClr val="FFFF00"/>
                </a:solidFill>
              </a:rPr>
              <a:t>The Takings Clause (Continued)</a:t>
            </a:r>
          </a:p>
        </p:txBody>
      </p:sp>
      <p:sp>
        <p:nvSpPr>
          <p:cNvPr id="3" name="Content Placeholder 2"/>
          <p:cNvSpPr>
            <a:spLocks noGrp="1"/>
          </p:cNvSpPr>
          <p:nvPr>
            <p:ph idx="1"/>
          </p:nvPr>
        </p:nvSpPr>
        <p:spPr/>
        <p:txBody>
          <a:bodyPr anchor="ctr">
            <a:normAutofit/>
          </a:bodyPr>
          <a:lstStyle/>
          <a:p>
            <a:pPr marL="0" indent="0" algn="ctr">
              <a:buNone/>
            </a:pPr>
            <a:r>
              <a:rPr lang="en-US" sz="2800" b="1" dirty="0">
                <a:solidFill>
                  <a:srgbClr val="FFFF00"/>
                </a:solidFill>
              </a:rPr>
              <a:t>The U.S. Supreme Court has consistently held that the Federal Government and the individual States have the power of eminent domain, but are limited by requiring that “just compensation” be paid for private property taken for “public use”.</a:t>
            </a:r>
          </a:p>
        </p:txBody>
      </p:sp>
    </p:spTree>
    <p:extLst>
      <p:ext uri="{BB962C8B-B14F-4D97-AF65-F5344CB8AC3E}">
        <p14:creationId xmlns:p14="http://schemas.microsoft.com/office/powerpoint/2010/main" val="203796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D:\Users\hummeldm\AppData\Local\Microsoft\Windows\Temporary Internet Files\Content.IE5\CQ5LHMI3\wroclaw-skylin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rgbClr val="FFFF00"/>
                </a:solidFill>
              </a:rPr>
              <a:t>The Takings Clause (Continued)</a:t>
            </a:r>
          </a:p>
        </p:txBody>
      </p:sp>
      <p:sp>
        <p:nvSpPr>
          <p:cNvPr id="3" name="Content Placeholder 2"/>
          <p:cNvSpPr>
            <a:spLocks noGrp="1"/>
          </p:cNvSpPr>
          <p:nvPr>
            <p:ph idx="1"/>
          </p:nvPr>
        </p:nvSpPr>
        <p:spPr/>
        <p:txBody>
          <a:bodyPr anchor="ctr"/>
          <a:lstStyle/>
          <a:p>
            <a:pPr marL="0" indent="0" algn="ctr">
              <a:buNone/>
            </a:pPr>
            <a:r>
              <a:rPr lang="en-US" b="1" dirty="0">
                <a:solidFill>
                  <a:srgbClr val="FFFF00"/>
                </a:solidFill>
              </a:rPr>
              <a:t>When determining compensation, normally “fair market value” is used. Speculative schemes, in which the owner claims the property was intended to be used, are not considered.</a:t>
            </a:r>
          </a:p>
        </p:txBody>
      </p:sp>
    </p:spTree>
    <p:extLst>
      <p:ext uri="{BB962C8B-B14F-4D97-AF65-F5344CB8AC3E}">
        <p14:creationId xmlns:p14="http://schemas.microsoft.com/office/powerpoint/2010/main" val="3935215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Users\hummeldm\AppData\Local\Microsoft\Windows\Temporary Internet Files\Content.IE5\0WGS5TQS\Double-barred_dollar_sign.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rgbClr val="FFFF00"/>
                </a:solidFill>
              </a:rPr>
              <a:t>The</a:t>
            </a:r>
            <a:r>
              <a:rPr lang="en-US" dirty="0">
                <a:solidFill>
                  <a:srgbClr val="FFC000"/>
                </a:solidFill>
              </a:rPr>
              <a:t> </a:t>
            </a:r>
            <a:r>
              <a:rPr lang="en-US" dirty="0">
                <a:solidFill>
                  <a:srgbClr val="FFFF00"/>
                </a:solidFill>
              </a:rPr>
              <a:t>Takings Clause (Continued)</a:t>
            </a:r>
          </a:p>
        </p:txBody>
      </p:sp>
      <p:sp>
        <p:nvSpPr>
          <p:cNvPr id="3" name="Content Placeholder 2"/>
          <p:cNvSpPr>
            <a:spLocks noGrp="1"/>
          </p:cNvSpPr>
          <p:nvPr>
            <p:ph idx="1"/>
          </p:nvPr>
        </p:nvSpPr>
        <p:spPr/>
        <p:txBody>
          <a:bodyPr anchor="ctr"/>
          <a:lstStyle/>
          <a:p>
            <a:pPr marL="0" indent="0" algn="ctr">
              <a:buNone/>
            </a:pPr>
            <a:r>
              <a:rPr lang="en-US" b="1" dirty="0">
                <a:solidFill>
                  <a:srgbClr val="FFFF00"/>
                </a:solidFill>
              </a:rPr>
              <a:t>In United States v. 50 Acres of Land (1984), the U.S. Supreme Court wrote, “The Court has repeatedly held that just compensation normally is measured by “the fair market value of the property at the time of taking contemporaneously paid in money.”</a:t>
            </a:r>
          </a:p>
        </p:txBody>
      </p:sp>
    </p:spTree>
    <p:extLst>
      <p:ext uri="{BB962C8B-B14F-4D97-AF65-F5344CB8AC3E}">
        <p14:creationId xmlns:p14="http://schemas.microsoft.com/office/powerpoint/2010/main" val="2138153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 Uniform Act</a:t>
            </a:r>
          </a:p>
        </p:txBody>
      </p:sp>
      <p:sp>
        <p:nvSpPr>
          <p:cNvPr id="3" name="Content Placeholder 2"/>
          <p:cNvSpPr>
            <a:spLocks noGrp="1"/>
          </p:cNvSpPr>
          <p:nvPr>
            <p:ph idx="1"/>
          </p:nvPr>
        </p:nvSpPr>
        <p:spPr/>
        <p:txBody>
          <a:bodyPr anchor="ctr"/>
          <a:lstStyle/>
          <a:p>
            <a:pPr marL="0" indent="0" algn="ctr">
              <a:buNone/>
            </a:pPr>
            <a:r>
              <a:rPr lang="en-US" b="1" dirty="0">
                <a:solidFill>
                  <a:srgbClr val="FFFF00"/>
                </a:solidFill>
              </a:rPr>
              <a:t>The Uniform Relocation Assistance and Real Property Acquisition Policies Act of 1970, as amended (UA), is intended to codify how just compensation, in the form of “fair market value” and “relocation assistance”, are determined and distributed for Federally-funded projects.</a:t>
            </a:r>
          </a:p>
        </p:txBody>
      </p:sp>
    </p:spTree>
    <p:extLst>
      <p:ext uri="{BB962C8B-B14F-4D97-AF65-F5344CB8AC3E}">
        <p14:creationId xmlns:p14="http://schemas.microsoft.com/office/powerpoint/2010/main" val="111155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 Uniform Act (Continued)</a:t>
            </a:r>
          </a:p>
        </p:txBody>
      </p:sp>
      <p:sp>
        <p:nvSpPr>
          <p:cNvPr id="3" name="Content Placeholder 2"/>
          <p:cNvSpPr>
            <a:spLocks noGrp="1"/>
          </p:cNvSpPr>
          <p:nvPr>
            <p:ph idx="1"/>
          </p:nvPr>
        </p:nvSpPr>
        <p:spPr/>
        <p:txBody>
          <a:bodyPr anchor="ctr"/>
          <a:lstStyle/>
          <a:p>
            <a:pPr marL="0" indent="0" algn="ctr">
              <a:buNone/>
            </a:pPr>
            <a:r>
              <a:rPr lang="en-US" b="1" dirty="0">
                <a:solidFill>
                  <a:srgbClr val="FFFF00"/>
                </a:solidFill>
              </a:rPr>
              <a:t>Though the States have statutes and constitutional provisions addressing the Takings Clause, all States have now adopted the UA for all projects regardless of the funding source.</a:t>
            </a:r>
          </a:p>
        </p:txBody>
      </p:sp>
      <p:sp>
        <p:nvSpPr>
          <p:cNvPr id="8" name="5-Point Star 7"/>
          <p:cNvSpPr/>
          <p:nvPr/>
        </p:nvSpPr>
        <p:spPr>
          <a:xfrm>
            <a:off x="623454" y="137434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8221" y="1365100"/>
            <a:ext cx="9874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194" y="1371598"/>
            <a:ext cx="9874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371596"/>
            <a:ext cx="9874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371600"/>
            <a:ext cx="9874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371597"/>
            <a:ext cx="9874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374340"/>
            <a:ext cx="9874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33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The Uniform Act (Continued)</a:t>
            </a:r>
          </a:p>
        </p:txBody>
      </p:sp>
      <p:sp>
        <p:nvSpPr>
          <p:cNvPr id="3" name="Content Placeholder 2"/>
          <p:cNvSpPr>
            <a:spLocks noGrp="1"/>
          </p:cNvSpPr>
          <p:nvPr>
            <p:ph idx="1"/>
          </p:nvPr>
        </p:nvSpPr>
        <p:spPr>
          <a:xfrm>
            <a:off x="533400" y="1676400"/>
            <a:ext cx="8229600" cy="4525963"/>
          </a:xfrm>
        </p:spPr>
        <p:txBody>
          <a:bodyPr anchor="ctr"/>
          <a:lstStyle/>
          <a:p>
            <a:pPr marL="0" indent="0" algn="ctr">
              <a:buNone/>
            </a:pPr>
            <a:r>
              <a:rPr lang="en-US" b="1" dirty="0">
                <a:solidFill>
                  <a:srgbClr val="FFFF00"/>
                </a:solidFill>
              </a:rPr>
              <a:t>The concept of the “willing seller/willing buyer” in valuation, negotiation and compensation.</a:t>
            </a:r>
          </a:p>
          <a:p>
            <a:pPr marL="0" indent="0" algn="ctr">
              <a:buNone/>
            </a:pPr>
            <a:endParaRPr lang="en-US" b="1" dirty="0">
              <a:solidFill>
                <a:srgbClr val="FFFF00"/>
              </a:solidFill>
            </a:endParaRPr>
          </a:p>
        </p:txBody>
      </p:sp>
      <p:pic>
        <p:nvPicPr>
          <p:cNvPr id="2054" name="Picture 6" descr="D:\Users\hummeldm\AppData\Local\Microsoft\Windows\Temporary Internet Files\Content.IE5\VIP90UB9\Handshake[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3662" y="4495800"/>
            <a:ext cx="38766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970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TotalTime>
  <Words>685</Words>
  <Application>Microsoft Office PowerPoint</Application>
  <PresentationFormat>On-screen Show (4:3)</PresentationFormat>
  <Paragraphs>60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Office Theme</vt:lpstr>
      <vt:lpstr>  The U.S. Uniform Relocation Assistance and Real Property Acquisition Policies Act of 1970, as amended  </vt:lpstr>
      <vt:lpstr>The Takings Clause</vt:lpstr>
      <vt:lpstr>The Takings Clause (Continued)</vt:lpstr>
      <vt:lpstr>The Takings Clause (Continued)</vt:lpstr>
      <vt:lpstr>The Takings Clause (Continued)</vt:lpstr>
      <vt:lpstr>The Takings Clause (Continued)</vt:lpstr>
      <vt:lpstr>The Uniform Act</vt:lpstr>
      <vt:lpstr>The Uniform Act (Continued)</vt:lpstr>
      <vt:lpstr>The Uniform Act (Continued)</vt:lpstr>
      <vt:lpstr>The Uniform Act (Continued)</vt:lpstr>
      <vt:lpstr>The Uniform Act (Continued)</vt:lpstr>
      <vt:lpstr>The Uniform Act (Continued)</vt:lpstr>
      <vt:lpstr>The Uniform Act (Continued)</vt:lpstr>
      <vt:lpstr>The Uniform Act (Continued)</vt:lpstr>
      <vt:lpstr>Sound Expensive?    </vt:lpstr>
      <vt:lpstr>PowerPoint Presentation</vt:lpstr>
      <vt:lpstr>PowerPoint Presentation</vt:lpstr>
      <vt:lpstr>Acquisition/Relocation Delivery Times </vt:lpstr>
      <vt:lpstr>Advantages of UA Provisions </vt:lpstr>
      <vt:lpstr>Advantage not UA related </vt:lpstr>
      <vt:lpstr>Thank you </vt:lpstr>
    </vt:vector>
  </TitlesOfParts>
  <Company>State of Connecticut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 Uniform Relocation Assistance and Real Property Acquisition Policies Act of 1970, as amended (UA)</dc:title>
  <dc:creator>Geanacopoulos, Matthew P.</dc:creator>
  <cp:lastModifiedBy>mheadley</cp:lastModifiedBy>
  <cp:revision>33</cp:revision>
  <dcterms:created xsi:type="dcterms:W3CDTF">2016-08-24T13:49:59Z</dcterms:created>
  <dcterms:modified xsi:type="dcterms:W3CDTF">2018-10-17T13:39:12Z</dcterms:modified>
</cp:coreProperties>
</file>